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8" r:id="rId2"/>
    <p:sldId id="271" r:id="rId3"/>
    <p:sldId id="257" r:id="rId4"/>
    <p:sldId id="272" r:id="rId5"/>
    <p:sldId id="284" r:id="rId6"/>
    <p:sldId id="269" r:id="rId7"/>
    <p:sldId id="259" r:id="rId8"/>
    <p:sldId id="274" r:id="rId9"/>
    <p:sldId id="264" r:id="rId10"/>
    <p:sldId id="299" r:id="rId11"/>
    <p:sldId id="298" r:id="rId12"/>
    <p:sldId id="276" r:id="rId13"/>
    <p:sldId id="281" r:id="rId14"/>
    <p:sldId id="275" r:id="rId15"/>
    <p:sldId id="304" r:id="rId16"/>
    <p:sldId id="305" r:id="rId17"/>
    <p:sldId id="306" r:id="rId18"/>
    <p:sldId id="297" r:id="rId19"/>
    <p:sldId id="277" r:id="rId20"/>
    <p:sldId id="295" r:id="rId21"/>
    <p:sldId id="296" r:id="rId22"/>
    <p:sldId id="302" r:id="rId23"/>
    <p:sldId id="282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CC00FF"/>
    <a:srgbClr val="FF3300"/>
    <a:srgbClr val="CC0099"/>
    <a:srgbClr val="009900"/>
    <a:srgbClr val="FF3399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33" autoAdjust="0"/>
    <p:restoredTop sz="94706" autoAdjust="0"/>
  </p:normalViewPr>
  <p:slideViewPr>
    <p:cSldViewPr snapToGrid="0">
      <p:cViewPr>
        <p:scale>
          <a:sx n="60" d="100"/>
          <a:sy n="60" d="100"/>
        </p:scale>
        <p:origin x="-16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3A0441E-C050-4E63-96CE-8F9275D74863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EF3B7AB-5B53-4BF5-99B9-5679240AF67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902781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5A2F062-6739-4716-9D97-7AB60A2542FB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85752-BA56-48A8-8A7E-64CE743510B5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8755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3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1EAD19-CE49-4082-A19A-A0CF4D6D781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2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32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686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ED6D6D-D06F-4B2F-ADA4-017756CC00C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12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96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891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BE9DB9-FE76-41AA-B2A2-707FA114680E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8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09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2228BD-8444-4331-BCBD-1D7AC46ECCD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14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880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15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45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50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BE7DBB-31AA-48EC-AF8D-EFE63648A736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87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710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8A2892-6358-4993-93ED-F2C46F14D74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17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31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915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3FDEE4-64DD-418D-BE78-191738E393EB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18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545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120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037F24-71B6-4B74-A6C2-18FD87B82536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19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89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632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ECB620-9833-4D5B-89F3-C54B971CE97E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21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965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83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8E855-6A27-4B7C-BE22-2AA1F208AF4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22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47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41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3518A0-382C-4CC0-A55C-738E1CE7747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426151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42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DE6BCE-1E4E-44F2-93E9-E2A00AB3F9B7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23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06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94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F9D20-880D-42F2-9FF8-C3B70647F1B3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4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253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DA37-9C30-4133-A116-4B0B3D5D570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182978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457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978E3-F469-417D-89A0-C7D191D96B5A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187438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86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032C6D-5C6E-4896-96FF-A549A884E47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8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3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0723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009E7-D35C-40F0-B0F2-1761AF2F4545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119465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7EA586-E83D-4F88-8320-96C9131F9FFD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10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18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481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275C-909C-473E-BFCD-5DCE8858F85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389293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Click to edit Master subtitle style</a:t>
            </a:r>
            <a:endParaRPr lang="vi-VN" noProof="0" dirty="0"/>
          </a:p>
        </p:txBody>
      </p:sp>
      <p:sp>
        <p:nvSpPr>
          <p:cNvPr id="4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6641-46C6-44EB-A3FD-E284DC50ECEC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5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C6C4-8E92-4042-B597-FCF7A5EB177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A762-CA2F-47A4-B418-8C15F6AE1875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8EF2-D006-472A-B141-11B2D27C7610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AEBE-8D42-49C1-A772-E2AFEC9A1B2A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1997-69EE-46CE-B3E3-46132D4819C9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</a:p>
          <a:p>
            <a:pPr lvl="1"/>
            <a:r>
              <a:rPr lang="en-US" noProof="0" dirty="0" err="1"/>
              <a:t>Second level</a:t>
            </a:r>
          </a:p>
          <a:p>
            <a:pPr lvl="2"/>
            <a:r>
              <a:rPr lang="en-US" noProof="0" dirty="0" err="1"/>
              <a:t>Third level</a:t>
            </a:r>
          </a:p>
          <a:p>
            <a:pPr lvl="3"/>
            <a:r>
              <a:rPr lang="en-US" noProof="0" dirty="0" err="1"/>
              <a:t>Fourth level</a:t>
            </a:r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</a:p>
          <a:p>
            <a:pPr lvl="1"/>
            <a:r>
              <a:rPr lang="en-US" noProof="0" dirty="0" err="1"/>
              <a:t>Second level</a:t>
            </a:r>
          </a:p>
          <a:p>
            <a:pPr lvl="2"/>
            <a:r>
              <a:rPr lang="en-US" noProof="0" dirty="0" err="1"/>
              <a:t>Third level</a:t>
            </a:r>
          </a:p>
          <a:p>
            <a:pPr lvl="3"/>
            <a:r>
              <a:rPr lang="en-US" noProof="0" dirty="0" err="1"/>
              <a:t>Fourth level</a:t>
            </a:r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6DE6-3873-4DF7-A214-118F46FA9003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5F1A-1AD1-480B-9021-CE7C6F9A4B5B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AA82-BEFB-4C76-BDB3-02930125E5BF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329F-F614-48EC-A414-808EBD6D69D9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118-A482-4B9F-80E7-7033B3A046BA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1ACF-88C5-4DB4-86F6-C8718D912995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2B31-516F-41A0-B613-4F98ED898579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C3B9-00FE-4BB9-A9D9-41380B37BD2A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F5C4-096B-4D46-A186-208517FA0C36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7180-E2B8-4C8B-86A2-E4EF648DCBC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C9A6-71EA-47BC-911E-5E9D2BA94A32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C1C8-00F8-44FD-A220-A73224AA5977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AE9C-C465-48EE-A343-8FD88CB975E7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8F34-1661-4034-A2E8-0F9199DF4EBB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tiêu đề Bản cái</a:t>
            </a:r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546207F-27CF-4283-9621-EA5C770DB3CB}" type="datetime1">
              <a:rPr lang="vi-VN"/>
              <a:pPr>
                <a:defRPr/>
              </a:pPr>
              <a:t>29/11/2021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F6A0055-E3F3-4253-ADE9-6EA67170E6F2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53" r:id="rId3"/>
    <p:sldLayoutId id="2147483654" r:id="rId4"/>
    <p:sldLayoutId id="2147483655" r:id="rId5"/>
    <p:sldLayoutId id="2147483660" r:id="rId6"/>
    <p:sldLayoutId id="2147483661" r:id="rId7"/>
    <p:sldLayoutId id="2147483656" r:id="rId8"/>
    <p:sldLayoutId id="2147483657" r:id="rId9"/>
    <p:sldLayoutId id="2147483658" r:id="rId1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380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4682" y="304415"/>
            <a:ext cx="11290628" cy="6186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thốt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6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endParaRPr lang="en-US" sz="36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			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2"/>
              </a:buClr>
              <a:buSzPct val="95000"/>
            </a:pP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Lắk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3600" b="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349087" y="383025"/>
            <a:ext cx="106187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chemeClr val="tx2"/>
                </a:solidFill>
              </a:rPr>
              <a:t>	</a:t>
            </a:r>
            <a:r>
              <a:rPr lang="en-US" sz="4000" b="0" dirty="0">
                <a:solidFill>
                  <a:srgbClr val="C00000"/>
                </a:solidFill>
              </a:rPr>
              <a:t>M: </a:t>
            </a:r>
            <a:r>
              <a:rPr lang="en-US" sz="4000" b="0" dirty="0" err="1">
                <a:solidFill>
                  <a:schemeClr val="tx2"/>
                </a:solidFill>
              </a:rPr>
              <a:t>Hoa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cà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phê</a:t>
            </a:r>
            <a:r>
              <a:rPr lang="en-US" sz="4000" b="0" dirty="0"/>
              <a:t> </a:t>
            </a:r>
            <a:r>
              <a:rPr lang="en-US" sz="4000" b="0" i="1" dirty="0" err="1">
                <a:solidFill>
                  <a:srgbClr val="FF0000"/>
                </a:solidFill>
              </a:rPr>
              <a:t>thơm</a:t>
            </a:r>
            <a:r>
              <a:rPr lang="en-US" sz="4000" b="0" i="1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đậm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và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ngọt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nên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mùi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hương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thường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theo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gió</a:t>
            </a:r>
            <a:r>
              <a:rPr lang="en-US" sz="4000" b="0" dirty="0">
                <a:solidFill>
                  <a:schemeClr val="tx2"/>
                </a:solidFill>
              </a:rPr>
              <a:t> bay </a:t>
            </a:r>
            <a:r>
              <a:rPr lang="en-US" sz="4000" b="0" dirty="0" err="1">
                <a:solidFill>
                  <a:schemeClr val="tx2"/>
                </a:solidFill>
              </a:rPr>
              <a:t>rất</a:t>
            </a:r>
            <a:r>
              <a:rPr lang="en-US" sz="4000" b="0" dirty="0"/>
              <a:t> </a:t>
            </a:r>
            <a:r>
              <a:rPr lang="en-US" sz="4000" b="0" i="1" dirty="0" err="1">
                <a:solidFill>
                  <a:srgbClr val="FF0000"/>
                </a:solidFill>
              </a:rPr>
              <a:t>xa</a:t>
            </a:r>
            <a:r>
              <a:rPr lang="en-US" sz="4000" b="0" i="1" dirty="0">
                <a:solidFill>
                  <a:srgbClr val="FF0000"/>
                </a:solidFill>
              </a:rPr>
              <a:t>.</a:t>
            </a:r>
            <a:r>
              <a:rPr lang="en-US" sz="4000" b="0" dirty="0"/>
              <a:t> 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04915" y="1094609"/>
            <a:ext cx="811651" cy="89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193838" y="1063406"/>
            <a:ext cx="846576" cy="8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57342" y="1694136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đậm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ngọt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thường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theo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gió</a:t>
            </a:r>
            <a:r>
              <a:rPr lang="en-US" b="0" dirty="0">
                <a:solidFill>
                  <a:schemeClr val="tx2"/>
                </a:solidFill>
              </a:rPr>
              <a:t> bay </a:t>
            </a:r>
            <a:r>
              <a:rPr lang="en-US" dirty="0" err="1">
                <a:solidFill>
                  <a:schemeClr val="tx2"/>
                </a:solidFill>
              </a:rPr>
              <a:t>rất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xa</a:t>
            </a:r>
            <a:r>
              <a:rPr lang="en-US" b="0" i="1" dirty="0">
                <a:solidFill>
                  <a:srgbClr val="FF0000"/>
                </a:solidFill>
              </a:rPr>
              <a:t>.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Nhà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thơ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chỉ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lần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nhìn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vẻ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của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phải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thốt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ơi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cùng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nhài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rgbClr val="FF0000"/>
                </a:solidFill>
              </a:rPr>
              <a:t>  			</a:t>
            </a:r>
            <a:r>
              <a:rPr lang="en-US" b="0" i="1" dirty="0" err="1">
                <a:solidFill>
                  <a:srgbClr val="FF0000"/>
                </a:solidFill>
              </a:rPr>
              <a:t>Trong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i="1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xinh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sáng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Như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miệng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cười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thôi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dirty="0">
                <a:solidFill>
                  <a:schemeClr val="tx2"/>
                </a:solidFill>
              </a:rPr>
              <a:t> 	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Đắk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lại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khoác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mình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màu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toả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ngan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ngát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khiến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trong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i="1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đẹp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,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lộng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lẫy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tinh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khiết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694488" y="32972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3950" y="4251325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94488" y="42497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41550" y="5632450"/>
            <a:ext cx="13700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0556" y="610870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0128" y="613857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75950" y="6091037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at-ong-hoa-ca-ph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919163"/>
            <a:ext cx="509428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252663" y="4581525"/>
            <a:ext cx="2395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cà phê</a:t>
            </a:r>
          </a:p>
        </p:txBody>
      </p:sp>
      <p:pic>
        <p:nvPicPr>
          <p:cNvPr id="37891" name="Picture 6" descr="95974394025d6286359eacf85259ef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939800"/>
            <a:ext cx="52371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7961313" y="4625975"/>
            <a:ext cx="2106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nhài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19976" y="373721"/>
            <a:ext cx="111834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chemeClr val="tx2"/>
                </a:solidFill>
              </a:rPr>
              <a:t>	2. </a:t>
            </a:r>
            <a:r>
              <a:rPr lang="en-US" sz="4400" dirty="0" err="1">
                <a:solidFill>
                  <a:schemeClr val="tx2"/>
                </a:solidFill>
              </a:rPr>
              <a:t>Hãy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tìm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những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từ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ngữ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miêu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tả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mức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độ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khác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nhau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của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các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từ</a:t>
            </a:r>
            <a:r>
              <a:rPr lang="en-US" sz="4400" dirty="0">
                <a:solidFill>
                  <a:schemeClr val="tx2"/>
                </a:solidFill>
              </a:rPr>
              <a:t>:</a:t>
            </a:r>
            <a:r>
              <a:rPr lang="en-US" sz="4400" i="1" dirty="0">
                <a:solidFill>
                  <a:schemeClr val="tx2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đỏ</a:t>
            </a:r>
            <a:r>
              <a:rPr lang="en-US" sz="4400" i="1" dirty="0">
                <a:solidFill>
                  <a:srgbClr val="FF0000"/>
                </a:solidFill>
              </a:rPr>
              <a:t>, </a:t>
            </a:r>
            <a:r>
              <a:rPr lang="en-US" sz="4400" i="1" dirty="0" err="1">
                <a:solidFill>
                  <a:srgbClr val="FF0000"/>
                </a:solidFill>
              </a:rPr>
              <a:t>cao</a:t>
            </a:r>
            <a:r>
              <a:rPr lang="en-US" sz="4400" i="1" dirty="0">
                <a:solidFill>
                  <a:srgbClr val="FF0000"/>
                </a:solidFill>
              </a:rPr>
              <a:t>, </a:t>
            </a:r>
            <a:r>
              <a:rPr lang="en-US" sz="4400" i="1" dirty="0" err="1">
                <a:solidFill>
                  <a:srgbClr val="FF0000"/>
                </a:solidFill>
              </a:rPr>
              <a:t>vui</a:t>
            </a:r>
            <a:r>
              <a:rPr lang="en-US" sz="4400" i="1" dirty="0">
                <a:solidFill>
                  <a:srgbClr val="FF0000"/>
                </a:solidFill>
              </a:rPr>
              <a:t>.</a:t>
            </a:r>
            <a:endParaRPr lang="en-US" sz="4400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447816" y="1823107"/>
            <a:ext cx="8451850" cy="357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i="1" u="sng" dirty="0" err="1">
                <a:solidFill>
                  <a:schemeClr val="tx2"/>
                </a:solidFill>
              </a:rPr>
              <a:t>Ví</a:t>
            </a:r>
            <a:r>
              <a:rPr lang="en-US" sz="4000" i="1" u="sng" dirty="0">
                <a:solidFill>
                  <a:schemeClr val="tx2"/>
                </a:solidFill>
              </a:rPr>
              <a:t> </a:t>
            </a:r>
            <a:r>
              <a:rPr lang="en-US" sz="4000" i="1" u="sng" dirty="0" err="1">
                <a:solidFill>
                  <a:schemeClr val="tx2"/>
                </a:solidFill>
              </a:rPr>
              <a:t>dụ</a:t>
            </a:r>
            <a:r>
              <a:rPr lang="en-US" sz="4000" i="1" u="sng" dirty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n-US" sz="4000" dirty="0" err="1">
                <a:solidFill>
                  <a:schemeClr val="tx2"/>
                </a:solidFill>
              </a:rPr>
              <a:t>Cách</a:t>
            </a:r>
            <a:r>
              <a:rPr lang="en-US" sz="4000" dirty="0">
                <a:solidFill>
                  <a:schemeClr val="tx2"/>
                </a:solidFill>
              </a:rPr>
              <a:t> 1: </a:t>
            </a:r>
            <a:r>
              <a:rPr lang="en-US" sz="4000" dirty="0" err="1">
                <a:solidFill>
                  <a:schemeClr val="tx2"/>
                </a:solidFill>
              </a:rPr>
              <a:t>Tạo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từ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ghép</a:t>
            </a:r>
            <a:r>
              <a:rPr lang="en-US" sz="4000" dirty="0">
                <a:solidFill>
                  <a:schemeClr val="tx2"/>
                </a:solidFill>
              </a:rPr>
              <a:t>, </a:t>
            </a:r>
            <a:r>
              <a:rPr lang="en-US" sz="4000" dirty="0" err="1">
                <a:solidFill>
                  <a:schemeClr val="tx2"/>
                </a:solidFill>
              </a:rPr>
              <a:t>từ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láy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với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từ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đỏ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000" dirty="0" err="1">
                <a:solidFill>
                  <a:schemeClr val="tx2"/>
                </a:solidFill>
              </a:rPr>
              <a:t>Cách</a:t>
            </a:r>
            <a:r>
              <a:rPr lang="en-US" sz="4000" dirty="0">
                <a:solidFill>
                  <a:schemeClr val="tx2"/>
                </a:solidFill>
              </a:rPr>
              <a:t> 2: </a:t>
            </a:r>
            <a:r>
              <a:rPr lang="en-US" sz="4000" dirty="0" err="1">
                <a:solidFill>
                  <a:schemeClr val="tx2"/>
                </a:solidFill>
              </a:rPr>
              <a:t>Thêm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các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từ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i="1" dirty="0" err="1">
                <a:solidFill>
                  <a:schemeClr val="tx2"/>
                </a:solidFill>
              </a:rPr>
              <a:t>rất</a:t>
            </a:r>
            <a:r>
              <a:rPr lang="en-US" sz="4000" i="1" dirty="0">
                <a:solidFill>
                  <a:schemeClr val="tx2"/>
                </a:solidFill>
              </a:rPr>
              <a:t>, </a:t>
            </a:r>
            <a:r>
              <a:rPr lang="en-US" sz="4000" i="1" dirty="0" err="1">
                <a:solidFill>
                  <a:schemeClr val="tx2"/>
                </a:solidFill>
              </a:rPr>
              <a:t>quá</a:t>
            </a:r>
            <a:r>
              <a:rPr lang="en-US" sz="4000" i="1" dirty="0">
                <a:solidFill>
                  <a:schemeClr val="tx2"/>
                </a:solidFill>
              </a:rPr>
              <a:t>, </a:t>
            </a:r>
            <a:r>
              <a:rPr lang="en-US" sz="4000" i="1" dirty="0" err="1">
                <a:solidFill>
                  <a:schemeClr val="tx2"/>
                </a:solidFill>
              </a:rPr>
              <a:t>lắm</a:t>
            </a:r>
            <a:r>
              <a:rPr lang="en-US" sz="4000" i="1" dirty="0">
                <a:solidFill>
                  <a:schemeClr val="tx2"/>
                </a:solidFill>
              </a:rPr>
              <a:t>… </a:t>
            </a:r>
            <a:r>
              <a:rPr lang="en-US" sz="4000" dirty="0" err="1">
                <a:solidFill>
                  <a:schemeClr val="tx2"/>
                </a:solidFill>
              </a:rPr>
              <a:t>vào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trước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hoặc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sau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từ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đỏ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000" dirty="0" err="1">
                <a:solidFill>
                  <a:schemeClr val="tx2"/>
                </a:solidFill>
              </a:rPr>
              <a:t>Cách</a:t>
            </a:r>
            <a:r>
              <a:rPr lang="en-US" sz="4000" dirty="0">
                <a:solidFill>
                  <a:schemeClr val="tx2"/>
                </a:solidFill>
              </a:rPr>
              <a:t> 3: </a:t>
            </a:r>
            <a:r>
              <a:rPr lang="en-US" sz="4000" dirty="0" err="1">
                <a:solidFill>
                  <a:schemeClr val="tx2"/>
                </a:solidFill>
              </a:rPr>
              <a:t>Tạo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ra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phép</a:t>
            </a:r>
            <a:r>
              <a:rPr lang="en-US" sz="4000" dirty="0">
                <a:solidFill>
                  <a:schemeClr val="tx2"/>
                </a:solidFill>
              </a:rPr>
              <a:t> so </a:t>
            </a:r>
            <a:r>
              <a:rPr lang="en-US" sz="4000" dirty="0" err="1">
                <a:solidFill>
                  <a:schemeClr val="tx2"/>
                </a:solidFill>
              </a:rPr>
              <a:t>sánh</a:t>
            </a:r>
            <a:r>
              <a:rPr lang="en-US" sz="40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30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173419" y="116044"/>
            <a:ext cx="119712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ngữ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miêu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tả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nhau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đỏ</a:t>
            </a:r>
            <a:r>
              <a:rPr lang="en-US" sz="400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42001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6286539"/>
              </p:ext>
            </p:extLst>
          </p:nvPr>
        </p:nvGraphicFramePr>
        <p:xfrm>
          <a:off x="331077" y="1098550"/>
          <a:ext cx="11603420" cy="4641469"/>
        </p:xfrm>
        <a:graphic>
          <a:graphicData uri="http://schemas.openxmlformats.org/drawingml/2006/table">
            <a:tbl>
              <a:tblPr/>
              <a:tblGrid>
                <a:gridCol w="4255056"/>
                <a:gridCol w="3272579"/>
                <a:gridCol w="4075785"/>
              </a:tblGrid>
              <a:tr h="1855788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láy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9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chót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ối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hồng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rực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ửng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lựng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lang="en-US" altLang="en-US" sz="3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choét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ngầu…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lang="en-US" alt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alt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alt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nhất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lang="en-US" alt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alt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son, </a:t>
                      </a:r>
                      <a:r>
                        <a:rPr lang="en-US" alt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alt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alt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son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0" dirty="0"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Những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miêu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tả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khác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nhau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cao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8603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717635"/>
              </p:ext>
            </p:extLst>
          </p:nvPr>
        </p:nvGraphicFramePr>
        <p:xfrm>
          <a:off x="1019175" y="1220788"/>
          <a:ext cx="10391775" cy="3979101"/>
        </p:xfrm>
        <a:graphic>
          <a:graphicData uri="http://schemas.openxmlformats.org/drawingml/2006/table">
            <a:tbl>
              <a:tblPr/>
              <a:tblGrid>
                <a:gridCol w="3836160"/>
                <a:gridCol w="3000778"/>
                <a:gridCol w="3554837"/>
              </a:tblGrid>
              <a:tr h="1831975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láy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phép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vòi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vọi…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cao…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nhất, 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 như núi, cao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núi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0" dirty="0"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Những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ngữ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miêu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tả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khác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nhau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cs typeface="Times New Roman" pitchFamily="18" charset="0"/>
              </a:rPr>
              <a:t>vui</a:t>
            </a:r>
            <a:r>
              <a:rPr lang="en-US" sz="3600" b="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4609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8847462"/>
              </p:ext>
            </p:extLst>
          </p:nvPr>
        </p:nvGraphicFramePr>
        <p:xfrm>
          <a:off x="950913" y="1098550"/>
          <a:ext cx="10666412" cy="4248976"/>
        </p:xfrm>
        <a:graphic>
          <a:graphicData uri="http://schemas.openxmlformats.org/drawingml/2006/table">
            <a:tbl>
              <a:tblPr/>
              <a:tblGrid>
                <a:gridCol w="4427537"/>
                <a:gridCol w="2932113"/>
                <a:gridCol w="3306762"/>
              </a:tblGrid>
              <a:tr h="157956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188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sướng, vui mừng,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vui tươi, tươi vui, vui nhộn, vui vầy, vui vẻ, vui vui..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…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nhất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lang="en-US" alt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alt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r>
                        <a:rPr lang="en-US" alt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alt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alt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7678182"/>
              </p:ext>
            </p:extLst>
          </p:nvPr>
        </p:nvGraphicFramePr>
        <p:xfrm>
          <a:off x="784225" y="1062038"/>
          <a:ext cx="10961688" cy="4206240"/>
        </p:xfrm>
        <a:graphic>
          <a:graphicData uri="http://schemas.openxmlformats.org/drawingml/2006/table">
            <a:tbl>
              <a:tblPr/>
              <a:tblGrid>
                <a:gridCol w="3854450"/>
                <a:gridCol w="3267075"/>
                <a:gridCol w="3840163"/>
              </a:tblGrid>
              <a:tr h="51911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 đỏ,  đỏ quá,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 lắm, hơi đỏ, đỏ thật, đỏ nhất, đỏ chót, đỏ thắm, đỏ ối, đỏ hồng, đỏ rực, đỏ ửng, đo đỏ, đỏ ngầu…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nhất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 vui, vui quá,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lắm, vui thật, vui hơn, vui nhất,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sướng,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tươi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 nhộn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vui mừng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vui vầy, vui vẻ, vui vui…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3" name="Rectangle 20"/>
          <p:cNvSpPr>
            <a:spLocks noChangeArrowheads="1"/>
          </p:cNvSpPr>
          <p:nvPr/>
        </p:nvSpPr>
        <p:spPr bwMode="auto">
          <a:xfrm>
            <a:off x="1462088" y="339725"/>
            <a:ext cx="8802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</a:rPr>
              <a:t>3. </a:t>
            </a:r>
            <a:r>
              <a:rPr lang="en-US" b="0" dirty="0" err="1">
                <a:solidFill>
                  <a:schemeClr val="tx2"/>
                </a:solidFill>
              </a:rPr>
              <a:t>Đặt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vừa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được</a:t>
            </a:r>
            <a:r>
              <a:rPr lang="en-US" b="0" dirty="0">
                <a:solidFill>
                  <a:schemeClr val="tx2"/>
                </a:solidFill>
              </a:rPr>
              <a:t> ở </a:t>
            </a:r>
            <a:r>
              <a:rPr lang="en-US" b="0" dirty="0" err="1">
                <a:solidFill>
                  <a:schemeClr val="tx2"/>
                </a:solidFill>
              </a:rPr>
              <a:t>bài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tập</a:t>
            </a:r>
            <a:r>
              <a:rPr lang="en-US" b="0" dirty="0">
                <a:solidFill>
                  <a:schemeClr val="tx2"/>
                </a:solidFill>
              </a:rPr>
              <a:t> 2.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511230" y="448606"/>
            <a:ext cx="10650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3.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33CC"/>
                </a:solidFill>
                <a:cs typeface="Times New Roman" pitchFamily="18" charset="0"/>
              </a:rPr>
              <a:t> 2.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80742" y="2112744"/>
            <a:ext cx="9221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Bầu trời </a:t>
            </a:r>
            <a:r>
              <a:rPr lang="en-US" sz="3600">
                <a:solidFill>
                  <a:srgbClr val="FF0000"/>
                </a:solidFill>
              </a:rPr>
              <a:t>cao vút.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82329" y="1447581"/>
            <a:ext cx="5962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Mặt trời </a:t>
            </a:r>
            <a:r>
              <a:rPr lang="en-US" sz="3600">
                <a:solidFill>
                  <a:srgbClr val="FF0000"/>
                </a:solidFill>
              </a:rPr>
              <a:t>đỏ chói.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138" y="2722344"/>
            <a:ext cx="11414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Hôm</a:t>
            </a:r>
            <a:r>
              <a:rPr lang="en-US" sz="3600" dirty="0">
                <a:solidFill>
                  <a:schemeClr val="tx2"/>
                </a:solidFill>
              </a:rPr>
              <a:t> nay, </a:t>
            </a:r>
            <a:r>
              <a:rPr lang="en-US" sz="3600" dirty="0" err="1">
                <a:solidFill>
                  <a:schemeClr val="tx2"/>
                </a:solidFill>
              </a:rPr>
              <a:t>em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rất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sướng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điểm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cao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môn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Toán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671491" y="6104368"/>
            <a:ext cx="631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smtClean="0">
                <a:cs typeface="Times New Roman" pitchFamily="18" charset="0"/>
              </a:rPr>
              <a:t>Trang </a:t>
            </a:r>
            <a:r>
              <a:rPr lang="en-US" altLang="en-US" sz="2800">
                <a:cs typeface="Times New Roman" pitchFamily="18" charset="0"/>
              </a:rPr>
              <a:t>123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699833" y="2382614"/>
            <a:ext cx="9428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Tính</a:t>
            </a:r>
            <a:r>
              <a:rPr lang="en-US" sz="54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5400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từ</a:t>
            </a:r>
            <a:r>
              <a:rPr lang="en-US" sz="54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 (</a:t>
            </a:r>
            <a:r>
              <a:rPr lang="en-US" sz="5400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tiếp</a:t>
            </a:r>
            <a:r>
              <a:rPr lang="en-US" sz="54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5400" kern="10" dirty="0" err="1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theo</a:t>
            </a:r>
            <a:r>
              <a:rPr lang="en-US" sz="54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P001 5 hàng" pitchFamily="34" charset="0"/>
                <a:cs typeface="Times New Roman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283" y="662152"/>
            <a:ext cx="789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tư</a:t>
            </a:r>
            <a:r>
              <a:rPr lang="en-US" sz="4000" dirty="0" smtClean="0"/>
              <a:t>, </a:t>
            </a:r>
            <a:r>
              <a:rPr lang="en-US" sz="4000" dirty="0" err="1" smtClean="0"/>
              <a:t>ngày</a:t>
            </a:r>
            <a:r>
              <a:rPr lang="en-US" sz="4000" dirty="0" smtClean="0"/>
              <a:t> 8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12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2021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30110" y="1355835"/>
            <a:ext cx="414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Luyện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4538" y="5540375"/>
            <a:ext cx="203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4063" y="4503738"/>
            <a:ext cx="18462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8285">
            <a:off x="5788025" y="3311525"/>
            <a:ext cx="43275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" y="3144838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3092450"/>
            <a:ext cx="1803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738" y="2690813"/>
            <a:ext cx="184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6850" y="1946275"/>
            <a:ext cx="20494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5138" y="1530350"/>
            <a:ext cx="179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52461">
            <a:off x="1822450" y="2347913"/>
            <a:ext cx="4341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63113" y="1855788"/>
            <a:ext cx="2319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67863" y="555625"/>
            <a:ext cx="2624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4925" y="1201738"/>
            <a:ext cx="3854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40213" y="2665413"/>
            <a:ext cx="3295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939925" y="1839913"/>
            <a:ext cx="342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IV. CỦNG </a:t>
            </a:r>
            <a:r>
              <a:rPr lang="en-US" smtClean="0">
                <a:solidFill>
                  <a:srgbClr val="FF3300"/>
                </a:solidFill>
              </a:rPr>
              <a:t>CỐ: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/>
          <p:cNvSpPr txBox="1">
            <a:spLocks noChangeArrowheads="1"/>
          </p:cNvSpPr>
          <p:nvPr/>
        </p:nvSpPr>
        <p:spPr bwMode="auto">
          <a:xfrm>
            <a:off x="971550" y="3001963"/>
            <a:ext cx="10604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chemeClr val="tx2"/>
              </a:buClr>
              <a:buSzPct val="95000"/>
            </a:pPr>
            <a:r>
              <a:rPr lang="en-US" b="0">
                <a:solidFill>
                  <a:schemeClr val="tx2"/>
                </a:solidFill>
              </a:rPr>
              <a:t>	Cò tính tình rất</a:t>
            </a: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trầm tĩnh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quá</a:t>
            </a:r>
            <a:r>
              <a:rPr lang="en-US" b="0"/>
              <a:t> </a:t>
            </a:r>
            <a:r>
              <a:rPr lang="en-US" i="1">
                <a:solidFill>
                  <a:srgbClr val="FF0000"/>
                </a:solidFill>
              </a:rPr>
              <a:t>chu đáo</a:t>
            </a:r>
            <a:r>
              <a:rPr lang="en-US" b="0">
                <a:solidFill>
                  <a:schemeClr val="tx2"/>
                </a:solidFill>
              </a:rPr>
              <a:t>,</a:t>
            </a:r>
            <a:r>
              <a:rPr lang="en-US" b="0"/>
              <a:t> </a:t>
            </a:r>
            <a:r>
              <a:rPr lang="en-US" i="1">
                <a:solidFill>
                  <a:srgbClr val="FF0000"/>
                </a:solidFill>
              </a:rPr>
              <a:t>thật thà</a:t>
            </a:r>
            <a:r>
              <a:rPr lang="en-US" i="1"/>
              <a:t> </a:t>
            </a:r>
            <a:r>
              <a:rPr lang="en-US" b="0">
                <a:solidFill>
                  <a:schemeClr val="tx2"/>
                </a:solidFill>
              </a:rPr>
              <a:t>vô cùng, làm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cái gì cũng nghĩ, cũng làm đến nơi, đến chốn.</a:t>
            </a:r>
            <a:endParaRPr lang="en-US" b="0"/>
          </a:p>
        </p:txBody>
      </p:sp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957263" y="1800225"/>
            <a:ext cx="105187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FF3300"/>
                </a:solidFill>
              </a:rPr>
              <a:t>Ví dụ: </a:t>
            </a:r>
            <a:r>
              <a:rPr lang="en-US" b="0">
                <a:solidFill>
                  <a:schemeClr val="tx2"/>
                </a:solidFill>
              </a:rPr>
              <a:t>Tìm những từ thể hiện mức độ của đặc điểm, tính chất được in đậm dưới đây: </a:t>
            </a:r>
            <a:endParaRPr lang="en-US" b="0">
              <a:solidFill>
                <a:srgbClr val="FF33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56050" y="35560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28238" y="3609975"/>
            <a:ext cx="137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54763" y="3590925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" name="Picture 10" descr="Image result for education powerpoi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152650" y="995564"/>
            <a:ext cx="788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vi-VN" sz="54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160" y="4009622"/>
            <a:ext cx="19954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106991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latin typeface="VNI-Times" pitchFamily="2" charset="0"/>
              </a:rPr>
              <a:t> </a:t>
            </a:r>
            <a:r>
              <a:rPr lang="en-US" altLang="en-US" sz="3600" b="1">
                <a:latin typeface="Times New Roman" pitchFamily="18" charset="0"/>
              </a:rPr>
              <a:t>Hoàn thành bài </a:t>
            </a:r>
            <a:r>
              <a:rPr lang="en-US" altLang="en-US" sz="3600" b="1" smtClean="0">
                <a:latin typeface="Times New Roman" pitchFamily="18" charset="0"/>
              </a:rPr>
              <a:t>tập.</a:t>
            </a:r>
            <a:endParaRPr lang="en-US" altLang="en-US" sz="3600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latin typeface="Times New Roman" pitchFamily="18" charset="0"/>
              </a:rPr>
              <a:t> Học thuộc phần ghi </a:t>
            </a:r>
            <a:r>
              <a:rPr lang="en-US" altLang="en-US" sz="3600" b="1" smtClean="0">
                <a:latin typeface="Times New Roman" pitchFamily="18" charset="0"/>
              </a:rPr>
              <a:t>nhớ.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smtClean="0">
                <a:latin typeface="Times New Roman" pitchFamily="18" charset="0"/>
              </a:rPr>
              <a:t> C</a:t>
            </a:r>
            <a:r>
              <a:rPr lang="en-US" altLang="en-US" sz="3600" b="1" smtClean="0">
                <a:latin typeface="Times New Roman" pitchFamily="18" charset="0"/>
              </a:rPr>
              <a:t>huẩn </a:t>
            </a:r>
            <a:r>
              <a:rPr lang="en-US" altLang="en-US" sz="3600" b="1">
                <a:latin typeface="Times New Roman" pitchFamily="18" charset="0"/>
              </a:rPr>
              <a:t>bị bài “MRVT: Ý chí - Nghị lực ” trang </a:t>
            </a:r>
            <a:r>
              <a:rPr lang="en-US" altLang="en-US" sz="3600" b="1" smtClean="0">
                <a:latin typeface="Times New Roman" pitchFamily="18" charset="0"/>
              </a:rPr>
              <a:t>127.</a:t>
            </a:r>
            <a:endParaRPr lang="en-US" altLang="en-US" sz="36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3"/>
          <p:cNvSpPr>
            <a:spLocks noChangeArrowheads="1" noChangeShapeType="1" noTextEdit="1"/>
          </p:cNvSpPr>
          <p:nvPr/>
        </p:nvSpPr>
        <p:spPr bwMode="auto">
          <a:xfrm>
            <a:off x="733425" y="1365250"/>
            <a:ext cx="10999788" cy="367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401708" y="681749"/>
            <a:ext cx="4995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</a:rPr>
              <a:t>KHỞI </a:t>
            </a:r>
            <a:r>
              <a:rPr lang="en-US" sz="3600" dirty="0" smtClean="0">
                <a:solidFill>
                  <a:srgbClr val="FF3300"/>
                </a:solidFill>
              </a:rPr>
              <a:t>ĐỘNG: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5863" y="1555750"/>
            <a:ext cx="7380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tx2"/>
                </a:solidFill>
              </a:rPr>
              <a:t>Thế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nào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tính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từ</a:t>
            </a:r>
            <a:r>
              <a:rPr lang="en-US" sz="3600" dirty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5175" y="2079625"/>
            <a:ext cx="10736263" cy="13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/>
              <a:t>	</a:t>
            </a:r>
            <a:r>
              <a:rPr lang="en-US" sz="3600" dirty="0" err="1">
                <a:solidFill>
                  <a:schemeClr val="tx2"/>
                </a:solidFill>
              </a:rPr>
              <a:t>Tính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từ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những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từ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miêu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tả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đặc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điểm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hoặc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tính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chất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của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sự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vật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hoạt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động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trạng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thái</a:t>
            </a:r>
            <a:r>
              <a:rPr lang="en-US" sz="36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68994" y="3511935"/>
            <a:ext cx="102236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33CC"/>
                </a:solidFill>
              </a:rPr>
              <a:t>Ví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dụ</a:t>
            </a:r>
            <a:r>
              <a:rPr lang="en-US" sz="3600" dirty="0">
                <a:solidFill>
                  <a:srgbClr val="0033CC"/>
                </a:solidFill>
              </a:rPr>
              <a:t>: to, </a:t>
            </a:r>
            <a:r>
              <a:rPr lang="en-US" sz="3600" dirty="0" err="1">
                <a:solidFill>
                  <a:srgbClr val="0033CC"/>
                </a:solidFill>
              </a:rPr>
              <a:t>nhỏ</a:t>
            </a:r>
            <a:r>
              <a:rPr lang="en-US" sz="3600" dirty="0">
                <a:solidFill>
                  <a:srgbClr val="0033CC"/>
                </a:solidFill>
              </a:rPr>
              <a:t>, </a:t>
            </a:r>
            <a:r>
              <a:rPr lang="en-US" sz="3600" dirty="0" err="1">
                <a:solidFill>
                  <a:srgbClr val="0033CC"/>
                </a:solidFill>
              </a:rPr>
              <a:t>đen</a:t>
            </a:r>
            <a:r>
              <a:rPr lang="en-US" sz="3600" dirty="0">
                <a:solidFill>
                  <a:srgbClr val="0033CC"/>
                </a:solidFill>
              </a:rPr>
              <a:t>, </a:t>
            </a:r>
            <a:r>
              <a:rPr lang="en-US" sz="3600" dirty="0" err="1">
                <a:solidFill>
                  <a:srgbClr val="0033CC"/>
                </a:solidFill>
              </a:rPr>
              <a:t>trắng</a:t>
            </a:r>
            <a:r>
              <a:rPr lang="en-US" sz="3600" dirty="0">
                <a:solidFill>
                  <a:srgbClr val="0033CC"/>
                </a:solidFill>
              </a:rPr>
              <a:t>, </a:t>
            </a:r>
            <a:r>
              <a:rPr lang="en-US" sz="3600" dirty="0" err="1">
                <a:solidFill>
                  <a:srgbClr val="0033CC"/>
                </a:solidFill>
              </a:rPr>
              <a:t>chăm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chỉ</a:t>
            </a:r>
            <a:r>
              <a:rPr lang="en-US" sz="3600" dirty="0">
                <a:solidFill>
                  <a:srgbClr val="0033CC"/>
                </a:solidFill>
              </a:rPr>
              <a:t>, </a:t>
            </a:r>
            <a:r>
              <a:rPr lang="en-US" sz="3600" dirty="0" err="1">
                <a:solidFill>
                  <a:srgbClr val="0033CC"/>
                </a:solidFill>
              </a:rPr>
              <a:t>nhanh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nhẹn</a:t>
            </a:r>
            <a:r>
              <a:rPr lang="en-US" sz="3600" dirty="0">
                <a:solidFill>
                  <a:srgbClr val="0033CC"/>
                </a:solidFill>
              </a:rPr>
              <a:t>…</a:t>
            </a:r>
          </a:p>
          <a:p>
            <a:endParaRPr lang="en-US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77109" y="625584"/>
            <a:ext cx="2794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</a:t>
            </a:r>
            <a:r>
              <a:rPr lang="en-US" sz="4000" smtClean="0">
                <a:solidFill>
                  <a:srgbClr val="FF3300"/>
                </a:solidFill>
              </a:rPr>
              <a:t>xét: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12022" y="1248818"/>
            <a:ext cx="106489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0" dirty="0">
                <a:solidFill>
                  <a:schemeClr val="tx2"/>
                </a:solidFill>
              </a:rPr>
              <a:t>	</a:t>
            </a:r>
            <a:r>
              <a:rPr lang="en-US" sz="4000" dirty="0">
                <a:solidFill>
                  <a:schemeClr val="tx2"/>
                </a:solidFill>
              </a:rPr>
              <a:t>1. </a:t>
            </a:r>
            <a:r>
              <a:rPr lang="en-US" sz="4000" dirty="0" err="1" smtClean="0">
                <a:solidFill>
                  <a:schemeClr val="tx2"/>
                </a:solidFill>
              </a:rPr>
              <a:t>Đặc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điểm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của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các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tờ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giấy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trong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những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câu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sau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khác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nhau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như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thế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nào</a:t>
            </a:r>
            <a:r>
              <a:rPr lang="en-US" sz="40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4000" b="0" dirty="0" smtClean="0">
                <a:solidFill>
                  <a:schemeClr val="tx2"/>
                </a:solidFill>
              </a:rPr>
              <a:t>	a) </a:t>
            </a:r>
            <a:r>
              <a:rPr lang="en-US" sz="4000" b="0" dirty="0" err="1" smtClean="0">
                <a:solidFill>
                  <a:schemeClr val="tx2"/>
                </a:solidFill>
              </a:rPr>
              <a:t>Tờ</a:t>
            </a:r>
            <a:r>
              <a:rPr lang="en-US" sz="4000" b="0" dirty="0" smtClean="0">
                <a:solidFill>
                  <a:schemeClr val="tx2"/>
                </a:solidFill>
              </a:rPr>
              <a:t> </a:t>
            </a:r>
            <a:r>
              <a:rPr lang="en-US" sz="4000" b="0" dirty="0" err="1" smtClean="0">
                <a:solidFill>
                  <a:schemeClr val="tx2"/>
                </a:solidFill>
              </a:rPr>
              <a:t>giấy</a:t>
            </a:r>
            <a:r>
              <a:rPr lang="en-US" sz="4000" b="0" dirty="0" smtClean="0">
                <a:solidFill>
                  <a:schemeClr val="tx2"/>
                </a:solidFill>
              </a:rPr>
              <a:t> </a:t>
            </a:r>
            <a:r>
              <a:rPr lang="en-US" sz="4000" b="0" dirty="0" err="1" smtClean="0">
                <a:solidFill>
                  <a:schemeClr val="tx2"/>
                </a:solidFill>
              </a:rPr>
              <a:t>này</a:t>
            </a:r>
            <a:r>
              <a:rPr lang="en-US" sz="4000" b="0" dirty="0" smtClean="0">
                <a:solidFill>
                  <a:schemeClr val="tx2"/>
                </a:solidFill>
              </a:rPr>
              <a:t> </a:t>
            </a:r>
            <a:r>
              <a:rPr lang="en-US" sz="4000" b="0" dirty="0" err="1" smtClean="0">
                <a:solidFill>
                  <a:schemeClr val="tx2"/>
                </a:solidFill>
              </a:rPr>
              <a:t>trắng</a:t>
            </a:r>
            <a:r>
              <a:rPr lang="en-US" sz="4000" b="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4000" b="0" dirty="0">
                <a:solidFill>
                  <a:schemeClr val="tx2"/>
                </a:solidFill>
              </a:rPr>
              <a:t>	b) </a:t>
            </a:r>
            <a:r>
              <a:rPr lang="en-US" sz="4000" b="0" dirty="0" err="1">
                <a:solidFill>
                  <a:schemeClr val="tx2"/>
                </a:solidFill>
              </a:rPr>
              <a:t>Tờ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giấy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này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trăng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trắng</a:t>
            </a:r>
            <a:r>
              <a:rPr lang="en-US" sz="4000" b="0" dirty="0">
                <a:solidFill>
                  <a:schemeClr val="tx2"/>
                </a:solidFill>
              </a:rPr>
              <a:t>.</a:t>
            </a:r>
          </a:p>
          <a:p>
            <a:r>
              <a:rPr lang="en-US" sz="4000" b="0" dirty="0">
                <a:solidFill>
                  <a:schemeClr val="tx2"/>
                </a:solidFill>
              </a:rPr>
              <a:t>	c) </a:t>
            </a:r>
            <a:r>
              <a:rPr lang="en-US" sz="4000" b="0" dirty="0" err="1">
                <a:solidFill>
                  <a:schemeClr val="tx2"/>
                </a:solidFill>
              </a:rPr>
              <a:t>Tờ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giấy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này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trắng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tinh</a:t>
            </a:r>
            <a:r>
              <a:rPr lang="en-US" sz="4000" b="0" dirty="0">
                <a:solidFill>
                  <a:schemeClr val="tx2"/>
                </a:solidFill>
              </a:rPr>
              <a:t>.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1879984" y="1099098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>
                <a:solidFill>
                  <a:schemeClr val="tx2"/>
                </a:solidFill>
                <a:cs typeface="Times New Roman" pitchFamily="18" charset="0"/>
              </a:rPr>
              <a:t>a)</a:t>
            </a:r>
            <a:r>
              <a:rPr lang="en-US" sz="400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>
                <a:solidFill>
                  <a:schemeClr val="tx2"/>
                </a:solidFill>
                <a:cs typeface="Times New Roman" pitchFamily="18" charset="0"/>
              </a:rPr>
              <a:t>Tờ giấy này trắng.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075871" y="1899198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/>
            <a:r>
              <a:rPr lang="en-US" sz="4000" b="0">
                <a:solidFill>
                  <a:schemeClr val="tx2"/>
                </a:solidFill>
                <a:cs typeface="Times New Roman" pitchFamily="18" charset="0"/>
              </a:rPr>
              <a:t>Mức độ</a:t>
            </a:r>
            <a:r>
              <a:rPr lang="en-US" sz="4000" b="0">
                <a:cs typeface="Times New Roman" pitchFamily="18" charset="0"/>
              </a:rPr>
              <a:t> </a:t>
            </a:r>
            <a:r>
              <a:rPr lang="en-US" sz="4000" b="0">
                <a:solidFill>
                  <a:srgbClr val="FF0000"/>
                </a:solidFill>
                <a:cs typeface="Times New Roman" pitchFamily="18" charset="0"/>
              </a:rPr>
              <a:t>trung bình </a:t>
            </a:r>
            <a:endParaRPr lang="en-US" sz="4000" b="0"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03545" y="1849986"/>
            <a:ext cx="2032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i="1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4000" i="1">
                <a:solidFill>
                  <a:srgbClr val="0033CC"/>
                </a:solidFill>
              </a:rPr>
              <a:t>Tính từ</a:t>
            </a:r>
            <a:endParaRPr lang="en-US" sz="4000" i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577106" y="2413818"/>
            <a:ext cx="64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>
                <a:cs typeface="Times New Roman" pitchFamily="18" charset="0"/>
              </a:rPr>
              <a:t>   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b)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trăng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trắng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958106" y="3864253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c)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trắng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tinh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.        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024247" y="3224713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sz="4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láy</a:t>
            </a:r>
            <a:endParaRPr lang="en-US" sz="40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645784" y="3288036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4000" b="0" dirty="0"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cs typeface="Times New Roman" pitchFamily="18" charset="0"/>
              </a:rPr>
              <a:t>thấp</a:t>
            </a:r>
            <a:r>
              <a:rPr lang="en-US" sz="4000" b="0" dirty="0">
                <a:cs typeface="Times New Roman" pitchFamily="18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672771" y="4585249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sz="40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4000" b="0" dirty="0"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cs typeface="Times New Roman" pitchFamily="18" charset="0"/>
              </a:rPr>
              <a:t>cao</a:t>
            </a:r>
            <a:r>
              <a:rPr lang="en-US" sz="4000" b="0" dirty="0">
                <a:cs typeface="Times New Roman" pitchFamily="18" charset="0"/>
              </a:rPr>
              <a:t>  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831377" y="4567786"/>
            <a:ext cx="2252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sz="4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cs typeface="Times New Roman" pitchFamily="18" charset="0"/>
              </a:rPr>
              <a:t>ghép</a:t>
            </a:r>
            <a:endParaRPr lang="en-US" sz="40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05753" y="2283700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79172" y="3705975"/>
            <a:ext cx="830861" cy="146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21062" y="4968995"/>
            <a:ext cx="724722" cy="1290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8796" y="1749973"/>
            <a:ext cx="1143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91735" y="3115493"/>
            <a:ext cx="1905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50830" y="4540469"/>
            <a:ext cx="2164825" cy="799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806834" y="597448"/>
            <a:ext cx="2794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</a:rPr>
              <a:t>I. </a:t>
            </a:r>
            <a:r>
              <a:rPr lang="en-US" sz="4000" dirty="0" err="1">
                <a:solidFill>
                  <a:srgbClr val="FF3300"/>
                </a:solidFill>
              </a:rPr>
              <a:t>Nhận</a:t>
            </a:r>
            <a:r>
              <a:rPr lang="en-US" sz="4000" dirty="0">
                <a:solidFill>
                  <a:srgbClr val="FF3300"/>
                </a:solidFill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</a:rPr>
              <a:t>xét</a:t>
            </a:r>
            <a:r>
              <a:rPr lang="en-US" sz="4000" dirty="0" smtClean="0">
                <a:solidFill>
                  <a:srgbClr val="FF3300"/>
                </a:solidFill>
              </a:rPr>
              <a:t>:</a:t>
            </a:r>
            <a:endParaRPr lang="en-US" sz="4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840172" y="599472"/>
            <a:ext cx="2794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</a:t>
            </a:r>
            <a:r>
              <a:rPr lang="en-US" sz="4000" smtClean="0">
                <a:solidFill>
                  <a:srgbClr val="FF3300"/>
                </a:solidFill>
              </a:rPr>
              <a:t>xét: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865572" y="1274159"/>
            <a:ext cx="8440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/>
          </a:p>
        </p:txBody>
      </p:sp>
      <p:sp>
        <p:nvSpPr>
          <p:cNvPr id="21507" name="Text Box 24"/>
          <p:cNvSpPr txBox="1">
            <a:spLocks noChangeArrowheads="1"/>
          </p:cNvSpPr>
          <p:nvPr/>
        </p:nvSpPr>
        <p:spPr bwMode="auto">
          <a:xfrm>
            <a:off x="781435" y="1196372"/>
            <a:ext cx="10469562" cy="28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 dirty="0"/>
              <a:t>	</a:t>
            </a:r>
            <a:r>
              <a:rPr lang="en-US" sz="4000" b="0" dirty="0" err="1">
                <a:solidFill>
                  <a:schemeClr val="tx2"/>
                </a:solidFill>
              </a:rPr>
              <a:t>Từ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tính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từ</a:t>
            </a:r>
            <a:r>
              <a:rPr lang="en-US" sz="4000" b="0" dirty="0"/>
              <a:t> </a:t>
            </a:r>
            <a:r>
              <a:rPr lang="en-US" sz="4000" i="1" dirty="0" err="1">
                <a:solidFill>
                  <a:schemeClr val="tx2"/>
                </a:solidFill>
              </a:rPr>
              <a:t>trắng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đã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cho</a:t>
            </a:r>
            <a:r>
              <a:rPr lang="en-US" sz="4000" b="0" dirty="0">
                <a:solidFill>
                  <a:schemeClr val="tx2"/>
                </a:solidFill>
              </a:rPr>
              <a:t>, ta </a:t>
            </a:r>
            <a:r>
              <a:rPr lang="en-US" sz="4000" b="0" dirty="0" err="1">
                <a:solidFill>
                  <a:schemeClr val="tx2"/>
                </a:solidFill>
              </a:rPr>
              <a:t>có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thể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thể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hiện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đặc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điểm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này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với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các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mức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độ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cao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thấp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khác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nhau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bằng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cách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tạo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ra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từ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ghép</a:t>
            </a:r>
            <a:r>
              <a:rPr lang="en-US" sz="4000" b="0" dirty="0"/>
              <a:t> </a:t>
            </a:r>
            <a:r>
              <a:rPr lang="en-US" sz="4000" i="1" dirty="0" err="1">
                <a:solidFill>
                  <a:schemeClr val="tx2"/>
                </a:solidFill>
              </a:rPr>
              <a:t>trắng</a:t>
            </a:r>
            <a:r>
              <a:rPr lang="en-US" sz="4000" i="1" dirty="0">
                <a:solidFill>
                  <a:schemeClr val="tx2"/>
                </a:solidFill>
              </a:rPr>
              <a:t> </a:t>
            </a:r>
            <a:r>
              <a:rPr lang="en-US" sz="4000" i="1" dirty="0" err="1">
                <a:solidFill>
                  <a:schemeClr val="tx2"/>
                </a:solidFill>
              </a:rPr>
              <a:t>tinh</a:t>
            </a:r>
            <a:r>
              <a:rPr lang="en-US" sz="4000" i="1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hoặc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từ</a:t>
            </a:r>
            <a:r>
              <a:rPr lang="en-US" sz="4000" b="0" dirty="0">
                <a:solidFill>
                  <a:schemeClr val="tx2"/>
                </a:solidFill>
              </a:rPr>
              <a:t> </a:t>
            </a:r>
            <a:r>
              <a:rPr lang="en-US" sz="4000" b="0" dirty="0" err="1">
                <a:solidFill>
                  <a:schemeClr val="tx2"/>
                </a:solidFill>
              </a:rPr>
              <a:t>láy</a:t>
            </a:r>
            <a:r>
              <a:rPr lang="en-US" sz="4000" b="0" dirty="0"/>
              <a:t> </a:t>
            </a:r>
            <a:r>
              <a:rPr lang="en-US" sz="4000" i="1" dirty="0" err="1">
                <a:solidFill>
                  <a:schemeClr val="tx2"/>
                </a:solidFill>
              </a:rPr>
              <a:t>trăng</a:t>
            </a:r>
            <a:r>
              <a:rPr lang="en-US" sz="4000" i="1" dirty="0">
                <a:solidFill>
                  <a:schemeClr val="tx2"/>
                </a:solidFill>
              </a:rPr>
              <a:t> </a:t>
            </a:r>
            <a:r>
              <a:rPr lang="en-US" sz="4000" i="1" dirty="0" err="1">
                <a:solidFill>
                  <a:schemeClr val="tx2"/>
                </a:solidFill>
              </a:rPr>
              <a:t>trắng</a:t>
            </a:r>
            <a:r>
              <a:rPr lang="en-US" sz="4000" i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610121" y="4093614"/>
            <a:ext cx="105156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4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6482" y="4176821"/>
            <a:ext cx="837104" cy="201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632685" y="1152442"/>
            <a:ext cx="10744467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800" b="0" dirty="0">
                <a:solidFill>
                  <a:srgbClr val="3333CC"/>
                </a:solidFill>
              </a:rPr>
              <a:t>	</a:t>
            </a:r>
            <a:r>
              <a:rPr lang="en-US" sz="4000" b="0" dirty="0" err="1">
                <a:solidFill>
                  <a:srgbClr val="3333CC"/>
                </a:solidFill>
              </a:rPr>
              <a:t>Cùng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tìm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thêm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các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từ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ghép</a:t>
            </a:r>
            <a:r>
              <a:rPr lang="en-US" sz="4000" b="0" dirty="0">
                <a:solidFill>
                  <a:srgbClr val="3333CC"/>
                </a:solidFill>
              </a:rPr>
              <a:t>, </a:t>
            </a:r>
            <a:r>
              <a:rPr lang="en-US" sz="4000" b="0" dirty="0" err="1">
                <a:solidFill>
                  <a:srgbClr val="3333CC"/>
                </a:solidFill>
              </a:rPr>
              <a:t>từ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láy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thể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hiện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các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mức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độ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trắng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khác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nhau</a:t>
            </a:r>
            <a:r>
              <a:rPr lang="en-US" sz="4000" b="0" dirty="0">
                <a:solidFill>
                  <a:srgbClr val="3333CC"/>
                </a:solidFill>
              </a:rPr>
              <a:t> </a:t>
            </a:r>
            <a:r>
              <a:rPr lang="en-US" sz="4000" b="0" dirty="0" err="1">
                <a:solidFill>
                  <a:srgbClr val="3333CC"/>
                </a:solidFill>
              </a:rPr>
              <a:t>nào</a:t>
            </a:r>
            <a:r>
              <a:rPr lang="en-US" sz="4000" b="0" dirty="0">
                <a:solidFill>
                  <a:srgbClr val="3333CC"/>
                </a:solidFill>
              </a:rPr>
              <a:t>!</a:t>
            </a:r>
            <a:r>
              <a:rPr lang="en-US" sz="4000" b="0" dirty="0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718700" y="715251"/>
            <a:ext cx="2794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</a:t>
            </a:r>
            <a:r>
              <a:rPr lang="en-US" sz="4000" smtClean="0">
                <a:solidFill>
                  <a:srgbClr val="FF3300"/>
                </a:solidFill>
              </a:rPr>
              <a:t>xét: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2684" y="2708162"/>
            <a:ext cx="11002045" cy="14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Trắng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ngần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trắng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trẻo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trắng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xóa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trắng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ngà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trắng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bệch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trắng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toát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trắng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phau</a:t>
            </a:r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14502" y="0"/>
            <a:ext cx="28048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II. Ghi nhớ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14501" y="611194"/>
            <a:ext cx="11425401" cy="5543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44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4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490975" y="290623"/>
            <a:ext cx="3121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3300"/>
                </a:solidFill>
              </a:rPr>
              <a:t>III. </a:t>
            </a:r>
            <a:r>
              <a:rPr lang="en-US" sz="3600" dirty="0" err="1">
                <a:solidFill>
                  <a:srgbClr val="FF3300"/>
                </a:solidFill>
              </a:rPr>
              <a:t>Luyện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n-US" sz="3600" dirty="0" err="1" smtClean="0">
                <a:solidFill>
                  <a:srgbClr val="FF3300"/>
                </a:solidFill>
              </a:rPr>
              <a:t>tập</a:t>
            </a:r>
            <a:r>
              <a:rPr lang="en-US" sz="3600" dirty="0" smtClean="0">
                <a:solidFill>
                  <a:srgbClr val="FF3300"/>
                </a:solidFill>
              </a:rPr>
              <a:t>: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8870" y="1049554"/>
            <a:ext cx="1126949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chemeClr val="tx2"/>
                </a:solidFill>
              </a:rPr>
              <a:t>	1. </a:t>
            </a:r>
            <a:r>
              <a:rPr lang="en-US" sz="4000" dirty="0" err="1">
                <a:solidFill>
                  <a:schemeClr val="tx2"/>
                </a:solidFill>
              </a:rPr>
              <a:t>Tìm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những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từ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ngữ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biểu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thị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mức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độ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của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đặc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điểm</a:t>
            </a:r>
            <a:r>
              <a:rPr lang="en-US" sz="4000" dirty="0">
                <a:solidFill>
                  <a:schemeClr val="tx2"/>
                </a:solidFill>
              </a:rPr>
              <a:t>, </a:t>
            </a:r>
            <a:r>
              <a:rPr lang="en-US" sz="4000" dirty="0" err="1">
                <a:solidFill>
                  <a:schemeClr val="tx2"/>
                </a:solidFill>
              </a:rPr>
              <a:t>tính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chất</a:t>
            </a:r>
            <a:r>
              <a:rPr lang="en-US" sz="4000" dirty="0">
                <a:solidFill>
                  <a:schemeClr val="tx2"/>
                </a:solidFill>
              </a:rPr>
              <a:t> (</a:t>
            </a:r>
            <a:r>
              <a:rPr lang="en-US" sz="4000" dirty="0" err="1">
                <a:solidFill>
                  <a:schemeClr val="tx2"/>
                </a:solidFill>
              </a:rPr>
              <a:t>được</a:t>
            </a:r>
            <a:r>
              <a:rPr lang="en-US" sz="4000" dirty="0">
                <a:solidFill>
                  <a:schemeClr val="tx2"/>
                </a:solidFill>
              </a:rPr>
              <a:t> in </a:t>
            </a:r>
            <a:r>
              <a:rPr lang="en-US" sz="4000" dirty="0" err="1">
                <a:solidFill>
                  <a:schemeClr val="tx2"/>
                </a:solidFill>
              </a:rPr>
              <a:t>nghiêng</a:t>
            </a:r>
            <a:r>
              <a:rPr lang="en-US" sz="4000" dirty="0">
                <a:solidFill>
                  <a:schemeClr val="tx2"/>
                </a:solidFill>
              </a:rPr>
              <a:t>) </a:t>
            </a:r>
            <a:r>
              <a:rPr lang="en-US" sz="4000" dirty="0" err="1">
                <a:solidFill>
                  <a:schemeClr val="tx2"/>
                </a:solidFill>
              </a:rPr>
              <a:t>trong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đoạn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văn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sau</a:t>
            </a:r>
            <a:r>
              <a:rPr lang="en-US" sz="4000" dirty="0">
                <a:solidFill>
                  <a:schemeClr val="tx2"/>
                </a:solidFill>
              </a:rPr>
              <a:t>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Office_13565380_TF00001119</Template>
  <TotalTime>720</TotalTime>
  <Words>725</Words>
  <Application>Microsoft Office PowerPoint</Application>
  <PresentationFormat>Custom</PresentationFormat>
  <Paragraphs>126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Trẻ em Vui vẻ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/>
  <cp:lastModifiedBy>n</cp:lastModifiedBy>
  <cp:revision>135</cp:revision>
  <dcterms:created xsi:type="dcterms:W3CDTF">2017-06-06T07:34:00Z</dcterms:created>
  <dcterms:modified xsi:type="dcterms:W3CDTF">2021-11-29T13:34:18Z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1033-11.2.0.9052</vt:lpwstr>
  </property>
</Properties>
</file>